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424668" y="1052736"/>
            <a:ext cx="683569" cy="288033"/>
          </a:xfrm>
          <a:prstGeom prst="rect">
            <a:avLst/>
          </a:prstGeom>
          <a:solidFill>
            <a:srgbClr val="FFFFFF"/>
          </a:solidFill>
          <a:ln w="25400" cap="rnd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>
            <p:ph type="body" sz="half" idx="1"/>
          </p:nvPr>
        </p:nvSpPr>
        <p:spPr>
          <a:xfrm>
            <a:off x="450127" y="449376"/>
            <a:ext cx="8316417" cy="218464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1pPr>
            <a:lvl2pPr marL="0" indent="4572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2pPr>
            <a:lvl3pPr marL="0" indent="9144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3pPr>
            <a:lvl4pPr marL="0" indent="13716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4pPr>
            <a:lvl5pPr marL="0" indent="18288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/>
          <p:nvPr/>
        </p:nvSpPr>
        <p:spPr>
          <a:xfrm>
            <a:off x="10987" y="5965182"/>
            <a:ext cx="9133014" cy="8968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-9216" y="223392"/>
            <a:ext cx="8676000" cy="219873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10987" y="2654327"/>
            <a:ext cx="9144001" cy="219873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Shape 20"/>
          <p:cNvSpPr/>
          <p:nvPr>
            <p:ph type="body" sz="quarter" idx="13"/>
          </p:nvPr>
        </p:nvSpPr>
        <p:spPr>
          <a:xfrm>
            <a:off x="1692275" y="3061597"/>
            <a:ext cx="5759450" cy="1223964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700"/>
              </a:spcBef>
              <a:buClrTx/>
              <a:buSzTx/>
              <a:buFontTx/>
              <a:buNone/>
              <a:defRPr sz="3200"/>
            </a:pP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4pPr marL="1727200" indent="-355600"/>
            <a:lvl5pPr marL="2184400" indent="-3556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10987" y="6555919"/>
            <a:ext cx="9144001" cy="28801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" name="image1.jpg" descr="Uni_Logo_4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8708" y="6003157"/>
            <a:ext cx="432049" cy="85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2.png" descr="fina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97" y="6319199"/>
            <a:ext cx="1080122" cy="5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10987" y="6555919"/>
            <a:ext cx="9144001" cy="28801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" name="image1.jpg" descr="Uni_Logo_4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8708" y="6003157"/>
            <a:ext cx="432049" cy="85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ng" descr="fina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97" y="6319199"/>
            <a:ext cx="1080122" cy="5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457200" y="31991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▪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571625" marR="0" indent="-20002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028825" marR="0" indent="-20002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060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632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ubTitle" sz="half" idx="1"/>
          </p:nvPr>
        </p:nvSpPr>
        <p:spPr>
          <a:xfrm>
            <a:off x="179511" y="449376"/>
            <a:ext cx="8784978" cy="2184649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Procedural Generation of Mountain Ranges based on Geology</a:t>
            </a:r>
          </a:p>
        </p:txBody>
      </p:sp>
      <p:sp>
        <p:nvSpPr>
          <p:cNvPr id="71" name="Shape 71"/>
          <p:cNvSpPr/>
          <p:nvPr>
            <p:ph type="body" idx="13"/>
          </p:nvPr>
        </p:nvSpPr>
        <p:spPr>
          <a:xfrm>
            <a:off x="1692275" y="3061597"/>
            <a:ext cx="5759450" cy="146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Initial presentation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Presented by: Bernhard Fritz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Supervisor: Univ.-Prof. Dr. Matthias Harders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Group: Interactive Graphics and Simulation</a:t>
            </a:r>
          </a:p>
        </p:txBody>
      </p:sp>
      <p:pic>
        <p:nvPicPr>
          <p:cNvPr id="72" name="Results_Confluence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1467" y="4715059"/>
            <a:ext cx="3303042" cy="1857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25" name="Shape 1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mpd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5284255" y="6161971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29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Midpoint displacement / Diamond-square algorithm</a:t>
            </a:r>
          </a:p>
          <a:p>
            <a:pPr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33" name="Shape 13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fault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35" y="3897733"/>
            <a:ext cx="3789427" cy="211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fau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78" y="3897733"/>
            <a:ext cx="3171714" cy="2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Midpoint displacement / Diamond-square algorithm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Repeated magnification and probing</a:t>
            </a:r>
            <a:endParaRPr>
              <a:solidFill>
                <a:schemeClr val="accent1">
                  <a:satOff val="-4409"/>
                  <a:lumOff val="-10509"/>
                </a:schemeClr>
              </a:solidFill>
            </a:endParaRPr>
          </a:p>
          <a:p>
            <a:pPr lvl="1" marL="800100" indent="-342900">
              <a:buChar char="▪"/>
              <a:defRPr sz="2400"/>
            </a:pPr>
            <a:r>
              <a:t>Is able to produce a single mountain</a:t>
            </a:r>
          </a:p>
          <a:p>
            <a:pPr lvl="1" marL="800100" indent="-342900">
              <a:buChar char="▪"/>
              <a:defRPr sz="2400"/>
            </a:pPr>
            <a:r>
              <a:t>Position, altitude and spread can be set by parameters</a:t>
            </a:r>
          </a:p>
        </p:txBody>
      </p:sp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40" name="Shape 14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rm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982" y="4226330"/>
            <a:ext cx="3022037" cy="184377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Erosion algorithm [Musgrave et al.]</a:t>
            </a:r>
          </a:p>
          <a:p>
            <a:pPr>
              <a:defRPr sz="2600"/>
            </a:pPr>
            <a:r>
              <a:t>Algorithms considering tectonic plate movement</a:t>
            </a:r>
          </a:p>
        </p:txBody>
      </p:sp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46" name="Shape 14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Erosion algorithm</a:t>
            </a: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Simulates the influence of wind and water</a:t>
            </a:r>
            <a:endParaRPr>
              <a:solidFill>
                <a:srgbClr val="000000"/>
              </a:solidFill>
            </a:endParaRP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Can only be applied to preexisting landscape</a:t>
            </a:r>
          </a:p>
          <a:p>
            <a:pPr>
              <a:defRPr sz="2600"/>
            </a:pPr>
            <a:r>
              <a:t>Algorithms considering tectonic plate movement</a:t>
            </a:r>
          </a:p>
        </p:txBody>
      </p:sp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50" name="Shape 15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ero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666" y="3607990"/>
            <a:ext cx="3820644" cy="2408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Erosion algorithm</a:t>
            </a:r>
          </a:p>
          <a:p>
            <a:pPr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Algorithms considering tectonic plate movement</a:t>
            </a: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Model how tectonic plates react when colliding with each other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56" name="Shape 15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cdri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275" y="3414728"/>
            <a:ext cx="3987426" cy="252395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721280" y="6068231"/>
            <a:ext cx="170143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[Lauri Viitanen]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Planned schedule</a:t>
            </a:r>
          </a:p>
        </p:txBody>
      </p:sp>
      <p:sp>
        <p:nvSpPr>
          <p:cNvPr id="161" name="Shape 16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2" name="Table 162"/>
          <p:cNvGraphicFramePr/>
          <p:nvPr/>
        </p:nvGraphicFramePr>
        <p:xfrm>
          <a:off x="900905" y="1527350"/>
          <a:ext cx="7376866" cy="4507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682082"/>
                <a:gridCol w="3682082"/>
              </a:tblGrid>
              <a:tr h="6906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to do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until</a:t>
                      </a:r>
                    </a:p>
                  </a:txBody>
                  <a:tcPr marL="0" marR="0" marT="0" marB="0" anchor="ctr" anchorCtr="0" horzOverflow="overflow"/>
                </a:tc>
              </a:tr>
              <a:tr h="8192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Setup programming environment
Create data structures
Find a visualisation framework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december</a:t>
                      </a:r>
                    </a:p>
                  </a:txBody>
                  <a:tcPr marL="0" marR="0" marT="0" marB="0" anchor="ctr" anchorCtr="0" horzOverflow="overflow"/>
                </a:tc>
              </a:tr>
              <a:tr h="5653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and test diamond-square as well as fault algorithm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january</a:t>
                      </a:r>
                    </a:p>
                  </a:txBody>
                  <a:tcPr marL="0" marR="0" marT="0" marB="0" anchor="ctr" anchorCtr="0" horzOverflow="overflow"/>
                </a:tc>
              </a:tr>
              <a:tr h="565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Extend the RMP algorithm to support generation of whole mountain ranges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february</a:t>
                      </a:r>
                    </a:p>
                  </a:txBody>
                  <a:tcPr marL="0" marR="0" marT="0" marB="0" anchor="ctr" anchorCtr="0" horzOverflow="overflow"/>
                </a:tc>
              </a:tr>
              <a:tr h="80755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erosion algorithms and combine them with already implemented terrain algorithms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march</a:t>
                      </a:r>
                    </a:p>
                  </a:txBody>
                  <a:tcPr marL="0" marR="0" marT="0" marB="0" anchor="ctr" anchorCtr="0" horzOverflow="overflow"/>
                </a:tc>
              </a:tr>
              <a:tr h="56854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tectonic plate movement simulation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may</a:t>
                      </a:r>
                    </a:p>
                  </a:txBody>
                  <a:tcPr marL="0" marR="0" marT="0" marB="0" anchor="ctr" anchorCtr="0" horzOverflow="overflow"/>
                </a:tc>
              </a:tr>
              <a:tr h="3462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Write bachelor thesis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?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K. Raiyan Kamal, Yusuf Sarwar Uddin, “Parametrically controlled terrain generation”, </a:t>
            </a:r>
            <a:r>
              <a:rPr i="1"/>
              <a:t>GRAPHITE '07 Proceedings</a:t>
            </a:r>
            <a:r>
              <a:t>, 17-23, 2007.</a:t>
            </a:r>
          </a:p>
          <a:p>
            <a:pPr>
              <a:defRPr sz="2600"/>
            </a:pPr>
            <a:r>
              <a:t>Lauri Viitanen, “Physically Based Terrain Generation:  Procedural Heightmap Generation Using Plate Tectonics”, 2012.</a:t>
            </a:r>
          </a:p>
        </p:txBody>
      </p:sp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66" name="Shape 16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Motivational video</a:t>
            </a:r>
          </a:p>
        </p:txBody>
      </p:sp>
      <p:sp>
        <p:nvSpPr>
          <p:cNvPr id="75" name="Shape 75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mountain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33691" y="1868975"/>
            <a:ext cx="7098594" cy="399296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3878610" y="6029856"/>
            <a:ext cx="13867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[Liris Group]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4999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Implement and test various terrain generating algorithms</a:t>
            </a:r>
          </a:p>
          <a:p>
            <a:pPr/>
            <a:r>
              <a:t>Develop an algorithm to generate mountain ranges</a:t>
            </a:r>
          </a:p>
          <a:p>
            <a:pPr/>
            <a:r>
              <a:t>Learn about how mountains originally came into existence on Earth</a:t>
            </a:r>
          </a:p>
          <a:p>
            <a:pPr/>
            <a:r>
              <a:t>Extend the algorithm based on geology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description</a:t>
            </a:r>
          </a:p>
        </p:txBody>
      </p:sp>
      <p:sp>
        <p:nvSpPr>
          <p:cNvPr id="81" name="Shape 81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Generation of heightmaps to encode elevation</a:t>
            </a:r>
          </a:p>
          <a:p>
            <a:pPr/>
            <a:r>
              <a:t>Basic terrain generating algorithms</a:t>
            </a:r>
          </a:p>
          <a:p>
            <a:pPr/>
            <a:r>
              <a:t>Advanced algorithms based on geology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 for generating mountains</a:t>
            </a:r>
          </a:p>
        </p:txBody>
      </p:sp>
      <p:sp>
        <p:nvSpPr>
          <p:cNvPr id="85" name="Shape 85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Grayscale image containing height data</a:t>
            </a:r>
          </a:p>
          <a:p>
            <a:pPr/>
            <a:r>
              <a:t>1 byte per pixel = 256 possible height values</a:t>
            </a:r>
          </a:p>
          <a:p>
            <a:pPr/>
            <a:r>
              <a:t> 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Generating mountains using heightmaps</a:t>
            </a:r>
          </a:p>
        </p:txBody>
      </p:sp>
      <p:sp>
        <p:nvSpPr>
          <p:cNvPr id="89" name="Shape 89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0" name="heigh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817" y="3736181"/>
            <a:ext cx="2333918" cy="233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heightmap_rend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9952" y="3736181"/>
            <a:ext cx="3630539" cy="233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formul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9" y="2611974"/>
            <a:ext cx="1687598" cy="6002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Midpoint displacement / Diamond-square algorithm [Fournier et al.]</a:t>
            </a:r>
          </a:p>
          <a:p>
            <a:pPr>
              <a:defRPr sz="2600"/>
            </a:pPr>
            <a:r>
              <a:t>Fault algorithm [Krten]</a:t>
            </a:r>
          </a:p>
          <a:p>
            <a:pPr>
              <a:defRPr sz="2600"/>
            </a:pPr>
            <a:r>
              <a:t>Repeated magnification and probing [Kamal, Uddin]</a:t>
            </a:r>
          </a:p>
        </p:txBody>
      </p:sp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97" name="Shape 97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01" name="Shape 101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2" name="formul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mpd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mp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5284256" y="6161971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09" name="Shape 109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0" name="mpd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hape 112"/>
          <p:cNvSpPr/>
          <p:nvPr/>
        </p:nvSpPr>
        <p:spPr>
          <a:xfrm>
            <a:off x="5284255" y="6161971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13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17" name="Shape 117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8" name="mpd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5284255" y="6161971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21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-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Larissa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-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